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4500" cy="9982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89" autoAdjust="0"/>
  </p:normalViewPr>
  <p:slideViewPr>
    <p:cSldViewPr>
      <p:cViewPr varScale="1">
        <p:scale>
          <a:sx n="52" d="100"/>
          <a:sy n="52" d="100"/>
        </p:scale>
        <p:origin x="-96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9300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41863"/>
            <a:ext cx="5435600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21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821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E62F24-E80B-4292-B650-79A8C15B26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911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34500-52CD-439D-97D5-1266ECEE8B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9F53F-DCEC-4776-8A64-6115DE6000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EA58-FD23-423A-A018-B00BA34D14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31F5F-66BA-40C9-8235-417360EEBE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ECBD-F89C-4791-A943-037B020861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F3A1-408F-4CC0-8436-CEC028E75F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9E9CF-CBB8-40DE-BA62-AB7E21893D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7E8B1-ED63-4B09-89C4-9AA53CD4DD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4AEE1-7C05-4826-AC45-5E67046F41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0C57D-A676-4AAB-990A-07793469C5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DFE23-6663-4D3E-B070-80F6811923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s-ES"/>
              <a:t>JULIO 2010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A98454-837E-45D8-878D-846D9984A5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01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01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01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01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01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901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01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901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s-ES"/>
              <a:t>Dr. Rubén O. Perez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1Kg17V5-ou0/SyMLP1asl_I/AAAAAAAAAEI/NPj4PEQi9Jc/s1600-h/2964291546_2e76e29956_m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ar/imgres?imgurl=http://humanopensante.files.wordpress.com/2009/11/documentacion-tardia.jpg&amp;imgrefurl=http://humanopensante.wordpress.com/page/3/&amp;usg=__zGGHxPGUDeU1HZg8jXc2dbkkCuA=&amp;h=338&amp;w=506&amp;sz=24&amp;hl=es&amp;start=3&amp;um=1&amp;itbs=1&amp;tbnid=BjaGeiaUxS1i9M:&amp;tbnh=88&amp;tbnw=131&amp;prev=/images?q=documentacion&amp;um=1&amp;hl=es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.ar/imgres?imgurl=http://multidoc.rediris.es/docrrpp/images/stories/documentacion.jpg&amp;imgrefurl=http://multidoc.rediris.es/docrrpp/index.php?option=content&amp;task=section&amp;id=8&amp;Itemid=79&amp;usg=__hMMqmF6RPx7Jfmg6Fol2scDntmY=&amp;h=291&amp;w=434&amp;sz=13&amp;hl=es&amp;start=8&amp;um=1&amp;itbs=1&amp;tbnid=KHdcdp2ymRBxoM:&amp;tbnh=84&amp;tbnw=126&amp;prev=/images?q=documentacion&amp;um=1&amp;hl=es&amp;tbs=isch: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ar/imgres?imgurl=http://www.mihospital.es/images/documentacion.jpg&amp;imgrefurl=http://www.mihospital.es/&amp;usg=__J4a8NZ-KgXgEDR0mGYE40WMtYZA=&amp;h=390&amp;w=400&amp;sz=159&amp;hl=es&amp;start=12&amp;um=1&amp;itbs=1&amp;tbnid=0YG9HHhCZL1xYM:&amp;tbnh=121&amp;tbnw=124&amp;prev=/images?q=documentacion&amp;um=1&amp;hl=es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.ar/imgres?imgurl=http://scanplusdocument.com/scanplus/images/stories/digitalizacion%20buena.jpg&amp;imgrefurl=http://scanplusdocument.com/scanplus/index.php?option=com_content&amp;task=view&amp;id=6&amp;Itemid=33&amp;usg=__3dwkZH_gNqj4Lohc1iWauM9TL90=&amp;h=300&amp;w=320&amp;sz=34&amp;hl=es&amp;start=2&amp;um=1&amp;itbs=1&amp;tbnid=jN-dFjonYYVLaM:&amp;tbnh=111&amp;tbnw=118&amp;prev=/images?q=digitalizacion&amp;um=1&amp;hl=es&amp;sa=G&amp;tbs=isch: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ar/imgres?imgurl=http://4.bp.blogspot.com/_BG6bexolBvA/Skv89KEKIRI/AAAAAAAAAnQ/mrCKxGJKKK0/s320/El+Despachante+de+Aduana.jpg&amp;imgrefurl=http://psicologia-malenalede.blogspot.com/2009/07/el-despachante-de-aduana-carrera-corta_805.html&amp;usg=__Il1ADo77dNu-KYPAdBFUArW_S7U=&amp;h=225&amp;w=300&amp;sz=15&amp;hl=es&amp;start=3&amp;um=1&amp;itbs=1&amp;tbnid=SlThyQdZDIyhSM:&amp;tbnh=87&amp;tbnw=116&amp;prev=/images?q=despachante+de+aduana&amp;um=1&amp;hl=es&amp;sa=G&amp;tbs=isch: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ar/imgres?imgurl=http://www.eurolatinnews.com/images/archivos.jpg&amp;imgrefurl=http://gerencia.blogia.com/2008/julio.php&amp;usg=__oYs2tvVSqcQ76OMvJD258d5D2Mo=&amp;h=393&amp;w=388&amp;sz=31&amp;hl=es&amp;start=6&amp;um=1&amp;itbs=1&amp;tbnid=khH6hYdDkZR_QM:&amp;tbnh=124&amp;tbnw=122&amp;prev=/images?q=archivo+documentacion&amp;um=1&amp;hl=es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ar/imgres?imgurl=http://www.jitcompany.com/imagenes/documentacion2.jpg&amp;imgrefurl=http://www.jitcompany.com/servicio-documentacion.html&amp;usg=__Z9JuhTrhxTg1uroaZAgWHBD35so=&amp;h=200&amp;w=200&amp;sz=29&amp;hl=es&amp;start=2&amp;um=1&amp;itbs=1&amp;tbnid=dH7-loYT7MPhOM:&amp;tbnh=104&amp;tbnw=104&amp;prev=/images?q=documentacion+aduanera&amp;um=1&amp;hl=es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.ar/imgres?imgurl=http://www.express.com.pe/images/documentacionok.jpg&amp;imgrefurl=http://www.express.com.pe/documentacion.htm&amp;usg=__PWa5Z_O7Rq4Kg0a-yN_NH70hsXM=&amp;h=300&amp;w=300&amp;sz=18&amp;hl=es&amp;start=12&amp;um=1&amp;itbs=1&amp;tbnid=_F168xenyuJa6M:&amp;tbnh=116&amp;tbnw=116&amp;prev=/images?q=documentacion+aduanera&amp;um=1&amp;hl=es&amp;tbs=isch: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ar/imgres?imgurl=http://www.mercadolibre.com.ar/jm/img?s=MLA&amp;f=54229777_9930.jpg&amp;v=E&amp;imgrefurl=http://articulo.mercadolibre.com.ar/MLA-79333656-codigo-aduanero-tosi-_JM&amp;usg=__KW541PSxg0x3TICHXY7dgwNXQko=&amp;h=280&amp;w=280&amp;sz=11&amp;hl=es&amp;start=3&amp;um=1&amp;itbs=1&amp;tbnid=qISRO9OndoSdnM:&amp;tbnh=114&amp;tbnw=114&amp;prev=/images?q=codigo+aduanero&amp;um=1&amp;hl=es&amp;sa=N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ar/imgres?imgurl=http://4.bp.blogspot.com/_qi9ySqC-kZ4/R6Z4crOBoxI/AAAAAAAAABo/ReMVK3z6Ubw/s320/juez.jpg&amp;imgrefurl=http://carlospajuelo.blogspot.com/2008/01/delitos-aduaneros-y-exgesis-en-el-per.html&amp;usg=__aDfKfbNGqgpVl0LVqLqjfpWribE=&amp;h=320&amp;w=211&amp;sz=11&amp;hl=es&amp;start=7&amp;um=1&amp;itbs=1&amp;tbnid=8t_ysIjND2CGwM:&amp;tbnh=118&amp;tbnw=78&amp;prev=/images?q=delito+aduanero+sancion&amp;um=1&amp;hl=es&amp;sa=G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s-ES" smtClean="0"/>
              <a:t>Octubre de 2010</a:t>
            </a:r>
          </a:p>
        </p:txBody>
      </p:sp>
      <p:sp>
        <p:nvSpPr>
          <p:cNvPr id="3075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428736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dirty="0" smtClean="0">
                <a:ea typeface="ＭＳ Ｐゴシック" charset="-128"/>
              </a:rPr>
              <a:t>DEPOSITARIO FIEL</a:t>
            </a:r>
            <a:endParaRPr lang="es-E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3286124"/>
            <a:ext cx="7429552" cy="17526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dirty="0" smtClean="0">
                <a:ea typeface="ＭＳ Ｐゴシック" charset="-128"/>
              </a:rPr>
              <a:t>Resolución 2573/2009</a:t>
            </a:r>
          </a:p>
          <a:p>
            <a:pPr eaLnBrk="1" hangingPunct="1">
              <a:defRPr/>
            </a:pPr>
            <a:r>
              <a:rPr lang="es-AR" altLang="ja-JP" sz="2800" b="1" dirty="0" smtClean="0">
                <a:ea typeface="ＭＳ Ｐゴシック" charset="-128"/>
              </a:rPr>
              <a:t>Administración Federal de Ingresos Públicos</a:t>
            </a:r>
          </a:p>
          <a:p>
            <a:pPr eaLnBrk="1" hangingPunct="1">
              <a:defRPr/>
            </a:pPr>
            <a:r>
              <a:rPr lang="es-AR" altLang="ja-JP" sz="2800" b="1" dirty="0" smtClean="0">
                <a:ea typeface="ＭＳ Ｐゴシック" charset="-128"/>
              </a:rPr>
              <a:t>República Argentina</a:t>
            </a:r>
            <a:endParaRPr lang="es-ES" altLang="ja-JP" sz="2800" b="1" dirty="0" smtClean="0">
              <a:ea typeface="ＭＳ Ｐゴシック" charset="-128"/>
            </a:endParaRPr>
          </a:p>
          <a:p>
            <a:pPr eaLnBrk="1" hangingPunct="1">
              <a:defRPr/>
            </a:pPr>
            <a:endParaRPr lang="es-AR" altLang="ja-JP" dirty="0" smtClean="0">
              <a:ea typeface="ＭＳ Ｐゴシック" charset="-128"/>
            </a:endParaRPr>
          </a:p>
          <a:p>
            <a:pPr eaLnBrk="1" hangingPunct="1">
              <a:defRPr/>
            </a:pPr>
            <a:endParaRPr lang="es-ES" dirty="0" smtClean="0"/>
          </a:p>
        </p:txBody>
      </p:sp>
      <p:pic>
        <p:nvPicPr>
          <p:cNvPr id="3078" name="Picture 5" descr="http://1.bp.blogspot.com/_1Kg17V5-ou0/SyMLP1asl_I/AAAAAAAAAEI/NPj4PEQi9Jc/s200/2964291546_2e76e29956_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642938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5000636"/>
            <a:ext cx="1792288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DEFINICIONES</a:t>
            </a:r>
            <a:endParaRPr lang="es-ES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Archivo: lugar físico utilizado para el resguardo y conservación de la documentación.</a:t>
            </a: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Depositario Fiel: El declarante que se obliga archivar y resguardar la documentación que queda en su poder.</a:t>
            </a: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PSAD: Sujeto habilitado por AFIP  que realiza la guarda y digitalización por encargo del depositario fiel.</a:t>
            </a:r>
          </a:p>
        </p:txBody>
      </p:sp>
      <p:sp>
        <p:nvSpPr>
          <p:cNvPr id="12295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364537" cy="5832475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Documentación a archivar: El sobre, la declaración aduanera, y toda la documentación complementaria exigible intervenida por el SA.</a:t>
            </a:r>
          </a:p>
          <a:p>
            <a:pPr eaLnBrk="1" hangingPunct="1">
              <a:defRPr/>
            </a:pPr>
            <a:endParaRPr lang="es-ES" altLang="ja-JP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Tipos de archivos: Particulares (autoarchivo) hasta 5000 o mas de 5000.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altLang="ja-JP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Generales (PSAD) para más de un declarante.</a:t>
            </a:r>
            <a:endParaRPr lang="es-ES" smtClean="0"/>
          </a:p>
          <a:p>
            <a:pPr eaLnBrk="1" hangingPunct="1">
              <a:defRPr/>
            </a:pPr>
            <a:endParaRPr lang="es-ES" smtClean="0"/>
          </a:p>
        </p:txBody>
      </p:sp>
      <p:pic>
        <p:nvPicPr>
          <p:cNvPr id="13317" name="Picture 5" descr="http://t2.gstatic.com/images?q=tbn:BjaGeiaUxS1i9M:http://humanopensante.files.wordpress.com/2009/11/documentacion-tar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5286375"/>
            <a:ext cx="1247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http://t0.gstatic.com/images?q=tbn:KHdcdp2ymRBxoM:http://multidoc.rediris.es/docrrpp/images/stories/documentac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50" y="5286375"/>
            <a:ext cx="1200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z="4000" smtClean="0">
                <a:ea typeface="ＭＳ Ｐゴシック" charset="-128"/>
              </a:rPr>
              <a:t>CONDICIONES PARA AUTOARCHIVO</a:t>
            </a:r>
            <a:endParaRPr lang="es-ES" sz="400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altLang="ja-JP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Menos de 5000 operaciones.</a:t>
            </a:r>
          </a:p>
          <a:p>
            <a:pPr eaLnBrk="1" hangingPunct="1">
              <a:defRPr/>
            </a:pPr>
            <a:endParaRPr lang="es-ES" altLang="ja-JP" smtClean="0">
              <a:ea typeface="ＭＳ Ｐゴシック" charset="-128"/>
            </a:endParaRPr>
          </a:p>
          <a:p>
            <a:pPr eaLnBrk="1" hangingPunct="1">
              <a:defRPr/>
            </a:pPr>
            <a:endParaRPr lang="es-ES" altLang="ja-JP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Más de 5000 operaciones.</a:t>
            </a:r>
            <a:endParaRPr lang="es-ES" smtClean="0"/>
          </a:p>
        </p:txBody>
      </p:sp>
      <p:pic>
        <p:nvPicPr>
          <p:cNvPr id="14342" name="Picture 5" descr="http://t1.gstatic.com/images?q=tbn:0YG9HHhCZL1xYM:http://www.mihospital.es/images/documentac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844675"/>
            <a:ext cx="11811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3716338"/>
            <a:ext cx="1500188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Menos de 5000 operaciones</a:t>
            </a:r>
            <a:endParaRPr lang="es-ES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z="2800" smtClean="0">
                <a:ea typeface="ＭＳ Ｐゴシック" charset="-128"/>
              </a:rPr>
              <a:t>No puede compartir recinto.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z="2800" smtClean="0">
                <a:ea typeface="ＭＳ Ｐゴシック" charset="-128"/>
              </a:rPr>
              <a:t>Disponibilidad de acceso a la misma a la AFIP o Justicia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z="2800" smtClean="0">
                <a:ea typeface="ＭＳ Ｐゴシック" charset="-128"/>
              </a:rPr>
              <a:t>Sistemas de control de acceso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z="2800" smtClean="0">
                <a:ea typeface="ＭＳ Ｐゴシック" charset="-128"/>
              </a:rPr>
              <a:t>Sistema de detección y extinción de fuego y control de plagas.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z="2800" smtClean="0">
                <a:ea typeface="ＭＳ Ｐゴシック" charset="-128"/>
              </a:rPr>
              <a:t>Reproducción integra del documento (frente y dorso)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z="2800" smtClean="0">
                <a:ea typeface="ＭＳ Ｐゴシック" charset="-128"/>
              </a:rPr>
              <a:t>Remitir la digitalización electrónicamente  al AFIP.</a:t>
            </a:r>
            <a:endParaRPr lang="es-ES" sz="2800" smtClean="0"/>
          </a:p>
        </p:txBody>
      </p:sp>
      <p:sp>
        <p:nvSpPr>
          <p:cNvPr id="15367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Más de 5000 operaciones</a:t>
            </a:r>
            <a:endParaRPr lang="es-ES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Poseer un sistema de registro y consulta en línea  con AFIP de los documentos (Web Site).</a:t>
            </a:r>
            <a:endParaRPr lang="es-ES" smtClean="0"/>
          </a:p>
        </p:txBody>
      </p:sp>
      <p:pic>
        <p:nvPicPr>
          <p:cNvPr id="16390" name="Picture 11" descr="http://t1.gstatic.com/images?q=tbn:jN-dFjonYYVLaM:http://scanplusdocument.com/scanplus/images/stories/digitalizacion%2520buen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571875"/>
            <a:ext cx="14811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Antecedentes:</a:t>
            </a:r>
            <a:br>
              <a:rPr lang="es-ES" altLang="ja-JP" smtClean="0">
                <a:ea typeface="ＭＳ Ｐゴシック" charset="-128"/>
              </a:rPr>
            </a:br>
            <a:endParaRPr lang="es-ES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altLang="ja-JP" smtClean="0">
                <a:ea typeface="ＭＳ Ｐゴシック" charset="-128"/>
              </a:rPr>
              <a:t>Chile: guarda x 5 años. Y están en desarrollo por el tema de digitalización.(desde 1979)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altLang="ja-JP" smtClean="0">
                <a:ea typeface="ＭＳ Ｐゴシック" charset="-128"/>
              </a:rPr>
              <a:t>Costa Rica: desde 1997 guarda por 5 años, mas digitalización  y transmitir electrónicamente a la Aduana. Autoarchivo o PSAD. Sanciones: Suspensión x 1 mes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altLang="ja-JP" smtClean="0">
                <a:ea typeface="ＭＳ Ｐゴシック" charset="-128"/>
              </a:rPr>
              <a:t>Código Aduanero Uniforme Centroamericano: conservar los documentos por 4 años, salvo el país disponga plazo mayor.</a:t>
            </a:r>
            <a:endParaRPr lang="es-ES" smtClean="0"/>
          </a:p>
        </p:txBody>
      </p:sp>
      <p:sp>
        <p:nvSpPr>
          <p:cNvPr id="17415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3600" smtClean="0"/>
              <a:t>Exposición a </a:t>
            </a:r>
            <a:r>
              <a:rPr lang="es-AR" sz="3600" dirty="0" smtClean="0"/>
              <a:t>cargo del </a:t>
            </a:r>
            <a:br>
              <a:rPr lang="es-AR" sz="3600" dirty="0" smtClean="0"/>
            </a:br>
            <a:r>
              <a:rPr lang="es-AR" sz="3600" dirty="0" smtClean="0"/>
              <a:t>Dr. Rubén Osvaldo Pérez</a:t>
            </a:r>
            <a:endParaRPr lang="es-ES" sz="36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AR" dirty="0" smtClean="0"/>
              <a:t>Presidente del Centro Despachantes de Aduana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AR" dirty="0" smtClean="0"/>
              <a:t>de la República Argentina.</a:t>
            </a:r>
          </a:p>
          <a:p>
            <a:pPr eaLnBrk="1" hangingPunct="1">
              <a:defRPr/>
            </a:pPr>
            <a:endParaRPr lang="es-AR" dirty="0" smtClean="0"/>
          </a:p>
          <a:p>
            <a:pPr eaLnBrk="1" hangingPunct="1">
              <a:defRPr/>
            </a:pPr>
            <a:endParaRPr lang="es-AR" dirty="0" smtClean="0"/>
          </a:p>
          <a:p>
            <a:pPr eaLnBrk="1" hangingPunct="1">
              <a:defRPr/>
            </a:pPr>
            <a:endParaRPr lang="es-AR" dirty="0" smtClean="0"/>
          </a:p>
          <a:p>
            <a:pPr eaLnBrk="1" hangingPunct="1">
              <a:defRPr/>
            </a:pPr>
            <a:endParaRPr lang="es-AR" dirty="0" smtClean="0"/>
          </a:p>
          <a:p>
            <a:pPr eaLnBrk="1" hangingPunct="1">
              <a:defRPr/>
            </a:pPr>
            <a:endParaRPr lang="es-AR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AR" b="1" dirty="0" smtClean="0">
                <a:latin typeface="Arial" pitchFamily="34" charset="0"/>
                <a:cs typeface="Arial" pitchFamily="34" charset="0"/>
              </a:rPr>
              <a:t>Muchas Gracias por vuestra atención.</a:t>
            </a:r>
          </a:p>
          <a:p>
            <a:pPr eaLnBrk="1" hangingPunct="1">
              <a:defRPr/>
            </a:pPr>
            <a:endParaRPr lang="es-ES" dirty="0" smtClean="0"/>
          </a:p>
        </p:txBody>
      </p:sp>
      <p:pic>
        <p:nvPicPr>
          <p:cNvPr id="18437" name="5 Imagen" descr="LOGO CDA Nuev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786063"/>
            <a:ext cx="27146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8450"/>
            <a:ext cx="8077200" cy="966788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sz="6600" smtClean="0">
                <a:ea typeface="ＭＳ Ｐゴシック" charset="-128"/>
              </a:rPr>
              <a:t>Declarante</a:t>
            </a:r>
            <a:r>
              <a:rPr lang="es-AR" altLang="ja-JP" sz="4000" smtClean="0">
                <a:ea typeface="ＭＳ Ｐゴシック" charset="-128"/>
              </a:rPr>
              <a:t> </a:t>
            </a:r>
            <a:endParaRPr lang="es-E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8063"/>
            <a:ext cx="8229600" cy="38481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dirty="0" smtClean="0">
                <a:ea typeface="ＭＳ Ｐゴシック" charset="-128"/>
              </a:rPr>
              <a:t>Despachantes de Aduana </a:t>
            </a:r>
          </a:p>
          <a:p>
            <a:pPr eaLnBrk="1" hangingPunct="1">
              <a:defRPr/>
            </a:pPr>
            <a:endParaRPr lang="es-AR" altLang="ja-JP" dirty="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s-ES" altLang="ja-JP" dirty="0" smtClean="0">
                <a:ea typeface="ＭＳ Ｐゴシック" charset="-128"/>
              </a:rPr>
              <a:t>Todo aquel que realice la declaración aduanera </a:t>
            </a:r>
            <a:endParaRPr lang="es-ES" dirty="0" smtClean="0"/>
          </a:p>
        </p:txBody>
      </p:sp>
      <p:pic>
        <p:nvPicPr>
          <p:cNvPr id="4102" name="Picture 5" descr="http://t1.gstatic.com/images?q=tbn:SlThyQdZDIyhSM:http://4.bp.blogspot.com/_BG6bexolBvA/Skv89KEKIRI/AAAAAAAAAnQ/mrCKxGJKKK0/s320/El%2BDespachante%2Bde%2BAduan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3857625" y="4786313"/>
            <a:ext cx="142875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z="4000" smtClean="0">
                <a:ea typeface="ＭＳ Ｐゴシック" charset="-128"/>
              </a:rPr>
              <a:t>Obligaciones para el declarante:</a:t>
            </a:r>
            <a:endParaRPr lang="es-E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" altLang="ja-JP" dirty="0" smtClean="0">
                <a:ea typeface="ＭＳ Ｐゴシック" charset="-128"/>
              </a:rPr>
              <a:t>Archivar  y resguardar la documentación  por el tiempo que se determine.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altLang="ja-JP" dirty="0" smtClean="0">
              <a:ea typeface="ＭＳ Ｐゴシック" charset="-128"/>
            </a:endParaRPr>
          </a:p>
          <a:p>
            <a:pPr marL="609600" indent="-609600" eaLnBrk="1" hangingPunct="1">
              <a:defRPr/>
            </a:pPr>
            <a:r>
              <a:rPr lang="es-ES" altLang="ja-JP" dirty="0" smtClean="0">
                <a:ea typeface="ＭＳ Ｐゴシック" charset="-128"/>
              </a:rPr>
              <a:t>Aportar la misma a requerimiento de la AFIP. </a:t>
            </a:r>
          </a:p>
          <a:p>
            <a:pPr marL="609600" indent="-609600" eaLnBrk="1" hangingPunct="1">
              <a:defRPr/>
            </a:pPr>
            <a:endParaRPr lang="es-AR" altLang="ja-JP" dirty="0" smtClean="0">
              <a:ea typeface="ＭＳ Ｐゴシック" charset="-128"/>
            </a:endParaRPr>
          </a:p>
          <a:p>
            <a:pPr marL="609600" indent="-609600" eaLnBrk="1" hangingPunct="1">
              <a:defRPr/>
            </a:pPr>
            <a:endParaRPr lang="es-ES" dirty="0" smtClean="0"/>
          </a:p>
        </p:txBody>
      </p:sp>
      <p:pic>
        <p:nvPicPr>
          <p:cNvPr id="5126" name="Picture 7" descr="http://t2.gstatic.com/images?q=tbn:khH6hYdDkZR_QM:http://www.eurolatinnews.com/images/archivo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868863"/>
            <a:ext cx="19367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Procedimiento de desaduanamiento:</a:t>
            </a:r>
            <a:endParaRPr lang="es-E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435975" cy="3887788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Ratificación de la declaración aduanera.</a:t>
            </a:r>
            <a:r>
              <a:rPr lang="es-AR" altLang="ja-JP" smtClean="0">
                <a:ea typeface="ＭＳ Ｐゴシック" charset="-128"/>
              </a:rPr>
              <a:t> </a:t>
            </a: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Presentación ante el servicio aduanero.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" altLang="ja-JP" sz="2000" b="1" smtClean="0">
                <a:ea typeface="ＭＳ Ｐゴシック" charset="-128"/>
              </a:rPr>
              <a:t>Importante:</a:t>
            </a:r>
            <a:r>
              <a:rPr lang="es-ES" altLang="ja-JP" sz="2000" smtClean="0">
                <a:ea typeface="ＭＳ Ｐゴシック" charset="-128"/>
              </a:rPr>
              <a:t> </a:t>
            </a:r>
            <a:r>
              <a:rPr lang="es-ES" altLang="ja-JP" sz="2000" i="1" smtClean="0">
                <a:ea typeface="ＭＳ Ｐゴシック" charset="-128"/>
              </a:rPr>
              <a:t>La ratificación se asimila a la presentación con los efectos legales de la misma. </a:t>
            </a:r>
            <a:endParaRPr lang="es-ES" sz="2000" i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ES" altLang="ja-JP" sz="200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Entrega al declarante la documentación aduanera.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altLang="ja-JP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971550" y="4437063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latin typeface="Arial" charset="0"/>
            </a:endParaRPr>
          </a:p>
        </p:txBody>
      </p:sp>
      <p:pic>
        <p:nvPicPr>
          <p:cNvPr id="6151" name="Picture 9" descr="http://t2.gstatic.com/images?q=tbn:dH7-loYT7MPhOM:http://www.jitcompany.com/imagenes/documentacion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2214563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1" descr="http://t2.gstatic.com/images?q=tbn:_F168xenyuJa6M:http://www.express.com.pe/images/documentaciono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5000625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z="4000" smtClean="0">
                <a:ea typeface="ＭＳ Ｐゴシック" charset="-128"/>
              </a:rPr>
              <a:t>Canal de selectividad asignado a una destinación de importación.</a:t>
            </a:r>
            <a:endParaRPr lang="es-ES" sz="400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" altLang="ja-JP" sz="2400" smtClean="0">
                <a:ea typeface="ＭＳ Ｐゴシック" charset="-128"/>
              </a:rPr>
              <a:t>Instancias para tomar su conocimiento luego de oficializar, se puede optar por hacerlo: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s-AR" altLang="ja-JP" smtClean="0">
                <a:ea typeface="ＭＳ Ｐゴシック" charset="-128"/>
              </a:rPr>
              <a:t> </a:t>
            </a:r>
          </a:p>
          <a:p>
            <a:pPr marL="2209800" lvl="4" indent="-381000" eaLnBrk="1" hangingPunct="1">
              <a:defRPr/>
            </a:pPr>
            <a:r>
              <a:rPr lang="es-ES" altLang="ja-JP" sz="2400" smtClean="0">
                <a:ea typeface="ＭＳ Ｐゴシック" charset="-128"/>
              </a:rPr>
              <a:t>Antes de ratificar autoría.</a:t>
            </a:r>
          </a:p>
          <a:p>
            <a:pPr marL="2209800" lvl="4" indent="-381000" eaLnBrk="1" hangingPunct="1">
              <a:defRPr/>
            </a:pPr>
            <a:r>
              <a:rPr lang="es-ES" altLang="ja-JP" sz="2400" smtClean="0">
                <a:ea typeface="ＭＳ Ｐゴシック" charset="-128"/>
              </a:rPr>
              <a:t>Al ratificar la autoría.</a:t>
            </a:r>
            <a:r>
              <a:rPr lang="es-AR" altLang="ja-JP" sz="2400" smtClean="0">
                <a:ea typeface="ＭＳ Ｐゴシック" charset="-128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altLang="ja-JP" sz="2400" smtClean="0">
              <a:ea typeface="ＭＳ Ｐゴシック" charset="-128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s-ES" altLang="ja-JP" sz="2000" smtClean="0">
                <a:ea typeface="ＭＳ Ｐゴシック" charset="-128"/>
              </a:rPr>
              <a:t>Determina el momento hasta el cual se puede realizar el pedido de rectificación de la declaración. Art. 225 del CA.</a:t>
            </a:r>
            <a:r>
              <a:rPr lang="es-AR" altLang="ja-JP" sz="2000" smtClean="0">
                <a:ea typeface="ＭＳ Ｐゴシック" charset="-128"/>
              </a:rPr>
              <a:t> </a:t>
            </a:r>
          </a:p>
          <a:p>
            <a:pPr marL="2209800" lvl="4" indent="-381000" eaLnBrk="1" hangingPunct="1">
              <a:buFont typeface="Wingdings" pitchFamily="2" charset="2"/>
              <a:buNone/>
              <a:defRPr/>
            </a:pPr>
            <a:endParaRPr lang="es-AR" altLang="ja-JP" smtClean="0">
              <a:ea typeface="ＭＳ Ｐゴシック" charset="-128"/>
            </a:endParaRPr>
          </a:p>
        </p:txBody>
      </p:sp>
      <p:pic>
        <p:nvPicPr>
          <p:cNvPr id="7177" name="Picture 9" descr="img%3Fs%3DMLA%26f%3D54229777_993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157788"/>
            <a:ext cx="1338263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Sanciones por incumplimiento:</a:t>
            </a:r>
            <a:endParaRPr lang="es-ES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ja-JP" sz="2800" smtClean="0">
                <a:ea typeface="ＭＳ Ｐゴシック" charset="-128"/>
              </a:rPr>
              <a:t>Delito previsto por el artículo 255 del Código Penal: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altLang="ja-JP" sz="1600" smtClean="0">
                <a:ea typeface="ＭＳ Ｐゴシック" charset="-128"/>
              </a:rPr>
              <a:t>      Violación de Documentos: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altLang="ja-JP" sz="1600" smtClean="0">
                <a:ea typeface="ＭＳ Ｐゴシック" charset="-128"/>
              </a:rPr>
              <a:t>	Prisión de 1 mes a 4 años sustrajere, ocultare, destruyere o inutilizare objetos destinados a servir de prueba ante la autoridad competente, registros o DOCUMENTOS CONFIADOS A LA CUSTODIA de un funcionario o de  otra persona en el interés del servicio público.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altLang="ja-JP" sz="280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s-ES" altLang="ja-JP" sz="2800" smtClean="0">
                <a:ea typeface="ＭＳ Ｐゴシック" charset="-128"/>
              </a:rPr>
              <a:t>Falta grave que incluye iniciación de sumario disciplinario.</a:t>
            </a:r>
          </a:p>
          <a:p>
            <a:pPr eaLnBrk="1" hangingPunct="1">
              <a:defRPr/>
            </a:pPr>
            <a:r>
              <a:rPr lang="es-ES" altLang="ja-JP" sz="2800" smtClean="0">
                <a:ea typeface="ＭＳ Ｐゴシック" charset="-128"/>
              </a:rPr>
              <a:t>Conducta del Art. 994 del CA.</a:t>
            </a:r>
            <a:r>
              <a:rPr lang="es-AR" altLang="ja-JP" sz="2800" smtClean="0">
                <a:ea typeface="ＭＳ Ｐゴシック" charset="-128"/>
              </a:rPr>
              <a:t> </a:t>
            </a:r>
            <a:endParaRPr lang="es-ES" altLang="ja-JP" sz="200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altLang="ja-JP" sz="1600" smtClean="0">
                <a:ea typeface="ＭＳ Ｐゴシック" charset="-128"/>
              </a:rPr>
              <a:t>     </a:t>
            </a:r>
            <a:endParaRPr lang="es-ES" sz="1600" smtClean="0"/>
          </a:p>
        </p:txBody>
      </p:sp>
      <p:pic>
        <p:nvPicPr>
          <p:cNvPr id="8198" name="Picture 5" descr="http://t2.gstatic.com/images?q=tbn:8t_ysIjND2CGwM:http://4.bp.blogspot.com/_qi9ySqC-kZ4/R6Z4crOBoxI/AAAAAAAAABo/ReMVK3z6Ubw/s320/jue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786313"/>
            <a:ext cx="1285875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74638"/>
            <a:ext cx="8218487" cy="21463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Lineamientos aplicables a la documentación, a su conservación y digitalización.</a:t>
            </a:r>
            <a:endParaRPr lang="es-ES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11675"/>
            <a:ext cx="8229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ja-JP" smtClean="0">
                <a:ea typeface="ＭＳ Ｐゴシック" charset="-128"/>
              </a:rPr>
              <a:t>Resolución 2721/2009</a:t>
            </a:r>
            <a:endParaRPr lang="es-ES" smtClean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3716338"/>
            <a:ext cx="1506537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362950" cy="63373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mtClean="0">
                <a:ea typeface="ＭＳ Ｐゴシック" charset="-128"/>
              </a:rPr>
              <a:t>Intervención del servicio aduanero en la documentación complementaria 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s-ES" altLang="ja-JP" smtClean="0">
              <a:ea typeface="ＭＳ Ｐゴシック" charset="-128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mtClean="0">
                <a:ea typeface="ＭＳ Ｐゴシック" charset="-128"/>
              </a:rPr>
              <a:t>Utilizar los servicios de un tercer sujeto, habilitado por AFIP, como Prestador  de Servicios de Archivo y Digitalización (PSAD).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s-ES" altLang="ja-JP" smtClean="0">
              <a:ea typeface="ＭＳ Ｐゴシック" charset="-128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altLang="ja-JP" smtClean="0">
                <a:ea typeface="ＭＳ Ｐゴシック" charset="-128"/>
              </a:rPr>
              <a:t>Clasificación de los declarantes en función de la cantidad de operaciones por año. </a:t>
            </a:r>
          </a:p>
          <a:p>
            <a:pPr marL="609600" indent="-609600" eaLnBrk="1" hangingPunct="1">
              <a:buFontTx/>
              <a:buNone/>
              <a:defRPr/>
            </a:pPr>
            <a:endParaRPr lang="es-ES" smtClean="0"/>
          </a:p>
        </p:txBody>
      </p:sp>
      <p:sp>
        <p:nvSpPr>
          <p:cNvPr id="10246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Marcador de pie de página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s-ES" smtClean="0"/>
              <a:t>Dr. Rubén O. Pérez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  <a:defRPr/>
            </a:pPr>
            <a:r>
              <a:rPr lang="es-ES" altLang="ja-JP" smtClean="0">
                <a:ea typeface="ＭＳ Ｐゴシック" charset="-128"/>
              </a:rPr>
              <a:t>Plazo de conservación del documento.</a:t>
            </a:r>
            <a:r>
              <a:rPr lang="es-AR" altLang="ja-JP" smtClean="0">
                <a:ea typeface="ＭＳ Ｐゴシック" charset="-128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  <a:defRPr/>
            </a:pPr>
            <a:endParaRPr lang="es-ES" altLang="ja-JP" smtClean="0">
              <a:ea typeface="ＭＳ Ｐゴシック" charset="-128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  <a:defRPr/>
            </a:pPr>
            <a:endParaRPr lang="es-ES" altLang="ja-JP" smtClean="0">
              <a:ea typeface="ＭＳ Ｐゴシック" charset="-128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  <a:defRPr/>
            </a:pPr>
            <a:r>
              <a:rPr lang="es-ES" altLang="ja-JP" smtClean="0">
                <a:ea typeface="ＭＳ Ｐゴシック" charset="-128"/>
              </a:rPr>
              <a:t>Consulta de la documentación.</a:t>
            </a:r>
            <a:r>
              <a:rPr lang="es-AR" altLang="ja-JP" smtClean="0">
                <a:ea typeface="ＭＳ Ｐゴシック" charset="-128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  <a:defRPr/>
            </a:pPr>
            <a:endParaRPr lang="es-ES" altLang="ja-JP" smtClean="0">
              <a:ea typeface="ＭＳ Ｐゴシック" charset="-128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  <a:defRPr/>
            </a:pPr>
            <a:endParaRPr lang="es-ES" altLang="ja-JP" smtClean="0">
              <a:ea typeface="ＭＳ Ｐゴシック" charset="-128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  <a:defRPr/>
            </a:pPr>
            <a:r>
              <a:rPr lang="es-ES" altLang="ja-JP" smtClean="0">
                <a:ea typeface="ＭＳ Ｐゴシック" charset="-128"/>
              </a:rPr>
              <a:t>Control selectivo para verificar que se cumplan con la conservación y digitalización.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  <a:defRPr/>
            </a:pPr>
            <a:endParaRPr lang="es-ES" smtClean="0"/>
          </a:p>
        </p:txBody>
      </p:sp>
      <p:sp>
        <p:nvSpPr>
          <p:cNvPr id="11270" name="Rectangle 13"/>
          <p:cNvSpPr txBox="1">
            <a:spLocks noGrp="1"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" sz="1200">
                <a:latin typeface="Arial" charset="0"/>
              </a:rPr>
              <a:t>Octubre de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241</TotalTime>
  <Words>665</Words>
  <Application>Microsoft Office PowerPoint</Application>
  <PresentationFormat>Presentación en pantalla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Secuencia</vt:lpstr>
      <vt:lpstr>DEPOSITARIO FIEL</vt:lpstr>
      <vt:lpstr>Declarante </vt:lpstr>
      <vt:lpstr>Obligaciones para el declarante:</vt:lpstr>
      <vt:lpstr>Procedimiento de desaduanamiento:</vt:lpstr>
      <vt:lpstr>Canal de selectividad asignado a una destinación de importación.</vt:lpstr>
      <vt:lpstr>Sanciones por incumplimiento:</vt:lpstr>
      <vt:lpstr>Lineamientos aplicables a la documentación, a su conservación y digitalización.</vt:lpstr>
      <vt:lpstr>Diapositiva 8</vt:lpstr>
      <vt:lpstr>Diapositiva 9</vt:lpstr>
      <vt:lpstr>DEFINICIONES</vt:lpstr>
      <vt:lpstr>Diapositiva 11</vt:lpstr>
      <vt:lpstr>CONDICIONES PARA AUTOARCHIVO</vt:lpstr>
      <vt:lpstr>Menos de 5000 operaciones</vt:lpstr>
      <vt:lpstr>Más de 5000 operaciones</vt:lpstr>
      <vt:lpstr>Antecedentes: </vt:lpstr>
      <vt:lpstr>Exposición a cargo del  Dr. Rubén Osvaldo Pérez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DEPOSITARIO FIEL</dc:title>
  <dc:creator>Colossus User</dc:creator>
  <cp:lastModifiedBy>Li</cp:lastModifiedBy>
  <cp:revision>37</cp:revision>
  <dcterms:created xsi:type="dcterms:W3CDTF">2010-07-19T01:52:44Z</dcterms:created>
  <dcterms:modified xsi:type="dcterms:W3CDTF">2010-11-10T20:20:24Z</dcterms:modified>
</cp:coreProperties>
</file>